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6"/>
    <p:sldId id="257" r:id="rId37"/>
    <p:sldId id="258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0" r:id="rId50"/>
    <p:sldId id="271" r:id="rId51"/>
    <p:sldId id="272" r:id="rId52"/>
    <p:sldId id="273" r:id="rId53"/>
    <p:sldId id="274" r:id="rId54"/>
    <p:sldId id="275" r:id="rId55"/>
    <p:sldId id="276" r:id="rId56"/>
    <p:sldId id="277" r:id="rId57"/>
    <p:sldId id="278" r:id="rId58"/>
    <p:sldId id="279" r:id="rId5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Fira Sans" charset="1" panose="020B0503050000020004"/>
      <p:regular r:id="rId10"/>
    </p:embeddedFont>
    <p:embeddedFont>
      <p:font typeface="Fira Sans Bold" charset="1" panose="020B0803050000020004"/>
      <p:regular r:id="rId11"/>
    </p:embeddedFont>
    <p:embeddedFont>
      <p:font typeface="Fira Sans Italics" charset="1" panose="020B0503050000020004"/>
      <p:regular r:id="rId12"/>
    </p:embeddedFont>
    <p:embeddedFont>
      <p:font typeface="Fira Sans Bold Italics" charset="1" panose="020B0803050000020004"/>
      <p:regular r:id="rId13"/>
    </p:embeddedFont>
    <p:embeddedFont>
      <p:font typeface="Fira Sans Thin" charset="1" panose="020B0303050000020004"/>
      <p:regular r:id="rId14"/>
    </p:embeddedFont>
    <p:embeddedFont>
      <p:font typeface="Fira Sans Thin Italics" charset="1" panose="020B0303050000020004"/>
      <p:regular r:id="rId15"/>
    </p:embeddedFont>
    <p:embeddedFont>
      <p:font typeface="Fira Sans Extra-Light" charset="1" panose="020B0403050000020004"/>
      <p:regular r:id="rId16"/>
    </p:embeddedFont>
    <p:embeddedFont>
      <p:font typeface="Fira Sans Extra-Light Italics" charset="1" panose="020B0403050000020004"/>
      <p:regular r:id="rId17"/>
    </p:embeddedFont>
    <p:embeddedFont>
      <p:font typeface="Fira Sans Light" charset="1" panose="020B0403050000020004"/>
      <p:regular r:id="rId18"/>
    </p:embeddedFont>
    <p:embeddedFont>
      <p:font typeface="Fira Sans Light Italics" charset="1" panose="020B0403050000020004"/>
      <p:regular r:id="rId19"/>
    </p:embeddedFont>
    <p:embeddedFont>
      <p:font typeface="Fira Sans Medium" charset="1" panose="020B0603050000020004"/>
      <p:regular r:id="rId20"/>
    </p:embeddedFont>
    <p:embeddedFont>
      <p:font typeface="Fira Sans Medium Italics" charset="1" panose="020B0603050000020004"/>
      <p:regular r:id="rId21"/>
    </p:embeddedFont>
    <p:embeddedFont>
      <p:font typeface="Fira Sans Semi-Bold" charset="1" panose="020B0603050000020004"/>
      <p:regular r:id="rId22"/>
    </p:embeddedFont>
    <p:embeddedFont>
      <p:font typeface="Fira Sans Semi-Bold Italics" charset="1" panose="020B0703050000020004"/>
      <p:regular r:id="rId23"/>
    </p:embeddedFont>
    <p:embeddedFont>
      <p:font typeface="Fira Sans Ultra-Bold" charset="1" panose="020B0903050000020004"/>
      <p:regular r:id="rId24"/>
    </p:embeddedFont>
    <p:embeddedFont>
      <p:font typeface="Fira Sans Ultra-Bold Italics" charset="1" panose="020B0903050000020004"/>
      <p:regular r:id="rId25"/>
    </p:embeddedFont>
    <p:embeddedFont>
      <p:font typeface="Fira Sans Heavy" charset="1" panose="020B0A03050000020004"/>
      <p:regular r:id="rId26"/>
    </p:embeddedFont>
    <p:embeddedFont>
      <p:font typeface="Fira Sans Heavy Italics" charset="1" panose="020B0A03050000020004"/>
      <p:regular r:id="rId27"/>
    </p:embeddedFont>
    <p:embeddedFont>
      <p:font typeface="Open Sans" charset="1" panose="020B0606030504020204"/>
      <p:regular r:id="rId28"/>
    </p:embeddedFont>
    <p:embeddedFont>
      <p:font typeface="Open Sans Bold" charset="1" panose="020B0806030504020204"/>
      <p:regular r:id="rId29"/>
    </p:embeddedFont>
    <p:embeddedFont>
      <p:font typeface="Open Sans Italics" charset="1" panose="020B0606030504020204"/>
      <p:regular r:id="rId30"/>
    </p:embeddedFont>
    <p:embeddedFont>
      <p:font typeface="Open Sans Bold Italics" charset="1" panose="020B0806030504020204"/>
      <p:regular r:id="rId31"/>
    </p:embeddedFont>
    <p:embeddedFont>
      <p:font typeface="Open Sans Light" charset="1" panose="020B0306030504020204"/>
      <p:regular r:id="rId32"/>
    </p:embeddedFont>
    <p:embeddedFont>
      <p:font typeface="Open Sans Light Italics" charset="1" panose="020B0306030504020204"/>
      <p:regular r:id="rId33"/>
    </p:embeddedFont>
    <p:embeddedFont>
      <p:font typeface="Open Sans Ultra-Bold" charset="1" panose="00000000000000000000"/>
      <p:regular r:id="rId34"/>
    </p:embeddedFont>
    <p:embeddedFont>
      <p:font typeface="Open Sans Ultra-Bold Italics" charset="1" panose="0000000000000000000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slides/slide1.xml" Type="http://schemas.openxmlformats.org/officeDocument/2006/relationships/slide"/><Relationship Id="rId37" Target="slides/slide2.xml" Type="http://schemas.openxmlformats.org/officeDocument/2006/relationships/slide"/><Relationship Id="rId38" Target="slides/slide3.xml" Type="http://schemas.openxmlformats.org/officeDocument/2006/relationships/slide"/><Relationship Id="rId39" Target="slides/slide4.xml" Type="http://schemas.openxmlformats.org/officeDocument/2006/relationships/slide"/><Relationship Id="rId4" Target="theme/theme1.xml" Type="http://schemas.openxmlformats.org/officeDocument/2006/relationships/theme"/><Relationship Id="rId40" Target="slides/slide5.xml" Type="http://schemas.openxmlformats.org/officeDocument/2006/relationships/slide"/><Relationship Id="rId41" Target="slides/slide6.xml" Type="http://schemas.openxmlformats.org/officeDocument/2006/relationships/slide"/><Relationship Id="rId42" Target="slides/slide7.xml" Type="http://schemas.openxmlformats.org/officeDocument/2006/relationships/slide"/><Relationship Id="rId43" Target="slides/slide8.xml" Type="http://schemas.openxmlformats.org/officeDocument/2006/relationships/slide"/><Relationship Id="rId44" Target="slides/slide9.xml" Type="http://schemas.openxmlformats.org/officeDocument/2006/relationships/slide"/><Relationship Id="rId45" Target="slides/slide10.xml" Type="http://schemas.openxmlformats.org/officeDocument/2006/relationships/slide"/><Relationship Id="rId46" Target="slides/slide11.xml" Type="http://schemas.openxmlformats.org/officeDocument/2006/relationships/slide"/><Relationship Id="rId47" Target="slides/slide12.xml" Type="http://schemas.openxmlformats.org/officeDocument/2006/relationships/slide"/><Relationship Id="rId48" Target="slides/slide13.xml" Type="http://schemas.openxmlformats.org/officeDocument/2006/relationships/slide"/><Relationship Id="rId49" Target="slides/slide14.xml" Type="http://schemas.openxmlformats.org/officeDocument/2006/relationships/slide"/><Relationship Id="rId5" Target="tableStyles.xml" Type="http://schemas.openxmlformats.org/officeDocument/2006/relationships/tableStyles"/><Relationship Id="rId50" Target="slides/slide15.xml" Type="http://schemas.openxmlformats.org/officeDocument/2006/relationships/slide"/><Relationship Id="rId51" Target="slides/slide16.xml" Type="http://schemas.openxmlformats.org/officeDocument/2006/relationships/slide"/><Relationship Id="rId52" Target="slides/slide17.xml" Type="http://schemas.openxmlformats.org/officeDocument/2006/relationships/slide"/><Relationship Id="rId53" Target="slides/slide18.xml" Type="http://schemas.openxmlformats.org/officeDocument/2006/relationships/slide"/><Relationship Id="rId54" Target="slides/slide19.xml" Type="http://schemas.openxmlformats.org/officeDocument/2006/relationships/slide"/><Relationship Id="rId55" Target="slides/slide20.xml" Type="http://schemas.openxmlformats.org/officeDocument/2006/relationships/slide"/><Relationship Id="rId56" Target="slides/slide21.xml" Type="http://schemas.openxmlformats.org/officeDocument/2006/relationships/slide"/><Relationship Id="rId57" Target="slides/slide22.xml" Type="http://schemas.openxmlformats.org/officeDocument/2006/relationships/slide"/><Relationship Id="rId58" Target="slides/slide23.xml" Type="http://schemas.openxmlformats.org/officeDocument/2006/relationships/slide"/><Relationship Id="rId59" Target="slides/slide24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1.png" Type="http://schemas.openxmlformats.org/officeDocument/2006/relationships/image"/><Relationship Id="rId4" Target="../media/image3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Relationship Id="rId4" Target="../media/image36.png" Type="http://schemas.openxmlformats.org/officeDocument/2006/relationships/image"/><Relationship Id="rId5" Target="../media/image37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9.png" Type="http://schemas.openxmlformats.org/officeDocument/2006/relationships/image"/><Relationship Id="rId4" Target="../media/image8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6434371" y="-10855790"/>
            <a:ext cx="15712963" cy="13047924"/>
            <a:chOff x="0" y="0"/>
            <a:chExt cx="6469351" cy="5372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69351" cy="5372100"/>
            </a:xfrm>
            <a:custGeom>
              <a:avLst/>
              <a:gdLst/>
              <a:ahLst/>
              <a:cxnLst/>
              <a:rect r="r" b="b" t="t" l="l"/>
              <a:pathLst>
                <a:path h="5372100" w="6469351">
                  <a:moveTo>
                    <a:pt x="4918681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918681" y="5372100"/>
                  </a:lnTo>
                  <a:lnTo>
                    <a:pt x="6469351" y="2686050"/>
                  </a:lnTo>
                  <a:lnTo>
                    <a:pt x="491868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32622" y="3858084"/>
            <a:ext cx="8011378" cy="5340918"/>
          </a:xfrm>
          <a:custGeom>
            <a:avLst/>
            <a:gdLst/>
            <a:ahLst/>
            <a:cxnLst/>
            <a:rect r="r" b="b" t="t" l="l"/>
            <a:pathLst>
              <a:path h="5340918" w="8011378">
                <a:moveTo>
                  <a:pt x="0" y="0"/>
                </a:moveTo>
                <a:lnTo>
                  <a:pt x="8011378" y="0"/>
                </a:lnTo>
                <a:lnTo>
                  <a:pt x="8011378" y="5340918"/>
                </a:lnTo>
                <a:lnTo>
                  <a:pt x="0" y="5340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527379"/>
            <a:ext cx="6014733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LEMBRETE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166477" y="1476457"/>
            <a:ext cx="7092823" cy="1619250"/>
            <a:chOff x="0" y="0"/>
            <a:chExt cx="9457097" cy="21590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71525"/>
              <a:ext cx="9457097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000000"/>
                  </a:solidFill>
                  <a:latin typeface="Fira Sans Light"/>
                </a:rPr>
                <a:t>caso seja definido pelo cliente a marca ( fornecedor ) considere TABELA + 5%.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TAMPA CATRACA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747796" y="5143500"/>
            <a:ext cx="7092823" cy="1370330"/>
            <a:chOff x="0" y="0"/>
            <a:chExt cx="9457097" cy="182710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790575"/>
              <a:ext cx="9457097" cy="10365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temos diversos fornecedores homologados e consideramos o melhor preço para tabela de vendas.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153147" y="3250246"/>
            <a:ext cx="15648694" cy="6009005"/>
            <a:chOff x="0" y="0"/>
            <a:chExt cx="20864926" cy="801200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7508875"/>
              <a:ext cx="20864926" cy="503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0"/>
              <a:ext cx="20864926" cy="7429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199"/>
                </a:lnSpc>
              </a:pPr>
              <a:r>
                <a:rPr lang="en-US" sz="5999" spc="179">
                  <a:solidFill>
                    <a:srgbClr val="1836B2"/>
                  </a:solidFill>
                  <a:latin typeface="Fira Sans Semi-Bold"/>
                </a:rPr>
                <a:t>             NOVA REGRA </a:t>
              </a:r>
            </a:p>
            <a:p>
              <a:pPr>
                <a:lnSpc>
                  <a:spcPts val="4799"/>
                </a:lnSpc>
              </a:pP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1) PREÇO vs PERFIL do cliente.</a:t>
              </a:r>
            </a:p>
            <a:p>
              <a:pPr>
                <a:lnSpc>
                  <a:spcPts val="4799"/>
                </a:lnSpc>
              </a:pP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2) PEDIDO :  2 modelos </a:t>
              </a: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       2.1 : FOB </a:t>
              </a: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       2.2 : CIF, inclusão na NF.</a:t>
              </a:r>
            </a:p>
            <a:p>
              <a:pPr>
                <a:lnSpc>
                  <a:spcPts val="4200"/>
                </a:lnSpc>
              </a:pPr>
            </a:p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3131"/>
                  </a:solidFill>
                  <a:latin typeface="Fira Sans Semi-Bold"/>
                </a:rPr>
                <a:t>excluido, CIF - acrescentar frete, gerar pedido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2222497"/>
            <a:ext cx="7797058" cy="8064503"/>
          </a:xfrm>
          <a:custGeom>
            <a:avLst/>
            <a:gdLst/>
            <a:ahLst/>
            <a:cxnLst/>
            <a:rect r="r" b="b" t="t" l="l"/>
            <a:pathLst>
              <a:path h="8064503" w="7797058">
                <a:moveTo>
                  <a:pt x="0" y="0"/>
                </a:moveTo>
                <a:lnTo>
                  <a:pt x="7797058" y="0"/>
                </a:lnTo>
                <a:lnTo>
                  <a:pt x="7797058" y="8064503"/>
                </a:lnTo>
                <a:lnTo>
                  <a:pt x="0" y="8064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755367" y="855608"/>
            <a:ext cx="12078059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POLÍTICA COMERCIAL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883" y="2536146"/>
            <a:ext cx="12258965" cy="6915617"/>
          </a:xfrm>
          <a:custGeom>
            <a:avLst/>
            <a:gdLst/>
            <a:ahLst/>
            <a:cxnLst/>
            <a:rect r="r" b="b" t="t" l="l"/>
            <a:pathLst>
              <a:path h="6915617" w="12258965">
                <a:moveTo>
                  <a:pt x="0" y="0"/>
                </a:moveTo>
                <a:lnTo>
                  <a:pt x="12258966" y="0"/>
                </a:lnTo>
                <a:lnTo>
                  <a:pt x="12258966" y="6915617"/>
                </a:lnTo>
                <a:lnTo>
                  <a:pt x="0" y="69156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83653" y="619121"/>
            <a:ext cx="11377906" cy="86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TABELA DE PREÇO vs PERFIL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557952" y="3399320"/>
            <a:ext cx="7092823" cy="3770630"/>
            <a:chOff x="0" y="0"/>
            <a:chExt cx="9457097" cy="502750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90575"/>
              <a:ext cx="9457097" cy="4236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adequa preço pelo porte do negócio.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oportunidade.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+ competitivo.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+ ativos.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5) + portfólio.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6) contempla a carga mista ( FECHADA ).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7) venda + criativa.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8) REGRA É REGRA, há custo por cada perfil.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2727" y="3245258"/>
            <a:ext cx="13321873" cy="924923"/>
          </a:xfrm>
          <a:custGeom>
            <a:avLst/>
            <a:gdLst/>
            <a:ahLst/>
            <a:cxnLst/>
            <a:rect r="r" b="b" t="t" l="l"/>
            <a:pathLst>
              <a:path h="924923" w="13321873">
                <a:moveTo>
                  <a:pt x="0" y="0"/>
                </a:moveTo>
                <a:lnTo>
                  <a:pt x="13321873" y="0"/>
                </a:lnTo>
                <a:lnTo>
                  <a:pt x="13321873" y="924923"/>
                </a:lnTo>
                <a:lnTo>
                  <a:pt x="0" y="924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79598" y="4266827"/>
            <a:ext cx="13348283" cy="870220"/>
          </a:xfrm>
          <a:custGeom>
            <a:avLst/>
            <a:gdLst/>
            <a:ahLst/>
            <a:cxnLst/>
            <a:rect r="r" b="b" t="t" l="l"/>
            <a:pathLst>
              <a:path h="870220" w="13348283">
                <a:moveTo>
                  <a:pt x="0" y="0"/>
                </a:moveTo>
                <a:lnTo>
                  <a:pt x="13348283" y="0"/>
                </a:lnTo>
                <a:lnTo>
                  <a:pt x="13348283" y="870220"/>
                </a:lnTo>
                <a:lnTo>
                  <a:pt x="0" y="8702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09091" y="5250668"/>
            <a:ext cx="13337395" cy="948437"/>
          </a:xfrm>
          <a:custGeom>
            <a:avLst/>
            <a:gdLst/>
            <a:ahLst/>
            <a:cxnLst/>
            <a:rect r="r" b="b" t="t" l="l"/>
            <a:pathLst>
              <a:path h="948437" w="13337395">
                <a:moveTo>
                  <a:pt x="0" y="0"/>
                </a:moveTo>
                <a:lnTo>
                  <a:pt x="13337395" y="0"/>
                </a:lnTo>
                <a:lnTo>
                  <a:pt x="13337395" y="948437"/>
                </a:lnTo>
                <a:lnTo>
                  <a:pt x="0" y="948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85195" y="6313405"/>
            <a:ext cx="13346118" cy="1018675"/>
          </a:xfrm>
          <a:custGeom>
            <a:avLst/>
            <a:gdLst/>
            <a:ahLst/>
            <a:cxnLst/>
            <a:rect r="r" b="b" t="t" l="l"/>
            <a:pathLst>
              <a:path h="1018675" w="13346118">
                <a:moveTo>
                  <a:pt x="0" y="0"/>
                </a:moveTo>
                <a:lnTo>
                  <a:pt x="13346119" y="0"/>
                </a:lnTo>
                <a:lnTo>
                  <a:pt x="13346119" y="1018675"/>
                </a:lnTo>
                <a:lnTo>
                  <a:pt x="0" y="10186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07726" y="7425674"/>
            <a:ext cx="13356874" cy="925724"/>
          </a:xfrm>
          <a:custGeom>
            <a:avLst/>
            <a:gdLst/>
            <a:ahLst/>
            <a:cxnLst/>
            <a:rect r="r" b="b" t="t" l="l"/>
            <a:pathLst>
              <a:path h="925724" w="13356874">
                <a:moveTo>
                  <a:pt x="0" y="0"/>
                </a:moveTo>
                <a:lnTo>
                  <a:pt x="13356874" y="0"/>
                </a:lnTo>
                <a:lnTo>
                  <a:pt x="13356874" y="925724"/>
                </a:lnTo>
                <a:lnTo>
                  <a:pt x="0" y="9257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181241" y="836558"/>
            <a:ext cx="12078059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1836B2"/>
                </a:solidFill>
                <a:latin typeface="Fira Sans Semi-Bold"/>
              </a:rPr>
              <a:t>Exemplo : PREÇO vs PERFIL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93778" y="6395040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4463484" y="3575464"/>
            <a:ext cx="2857936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1 pallet ( PERFIL 1 )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5140550" y="4701937"/>
            <a:ext cx="2916290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4 Pallets ( PERFIL 2 )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5193874" y="5729908"/>
            <a:ext cx="2809643" cy="717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25"/>
              </a:lnSpc>
            </a:pPr>
            <a:r>
              <a:rPr lang="en-US" sz="2354" spc="70">
                <a:solidFill>
                  <a:srgbClr val="1836B2"/>
                </a:solidFill>
                <a:latin typeface="Fira Sans Semi-Bold"/>
              </a:rPr>
              <a:t>4 truck ( PERFIL 3 )</a:t>
            </a:r>
          </a:p>
          <a:p>
            <a:pPr>
              <a:lnSpc>
                <a:spcPts val="2825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4463484" y="6784294"/>
            <a:ext cx="3262620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3 carretas ( PERFIL 5 )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4846486" y="7888536"/>
            <a:ext cx="3028314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4 carretas ( PERFIL 6 )</a:t>
            </a:r>
          </a:p>
          <a:p>
            <a:pPr>
              <a:lnSpc>
                <a:spcPts val="2721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080" y="2187263"/>
            <a:ext cx="10167966" cy="7832803"/>
          </a:xfrm>
          <a:custGeom>
            <a:avLst/>
            <a:gdLst/>
            <a:ahLst/>
            <a:cxnLst/>
            <a:rect r="r" b="b" t="t" l="l"/>
            <a:pathLst>
              <a:path h="7832803" w="10167966">
                <a:moveTo>
                  <a:pt x="0" y="0"/>
                </a:moveTo>
                <a:lnTo>
                  <a:pt x="10167966" y="0"/>
                </a:lnTo>
                <a:lnTo>
                  <a:pt x="10167966" y="7832802"/>
                </a:lnTo>
                <a:lnTo>
                  <a:pt x="0" y="78328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498115" y="619121"/>
            <a:ext cx="11377906" cy="86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TABELA DE FRETE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610504" y="5823603"/>
            <a:ext cx="7092823" cy="2570480"/>
            <a:chOff x="0" y="0"/>
            <a:chExt cx="9457097" cy="342730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90575"/>
              <a:ext cx="9457097" cy="2636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agilidade.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dinâmico.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+ acertivo na precificaçao da sub-região.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+ vendas | criatividade : formação de carga mista.</a:t>
              </a: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610504" y="2187263"/>
            <a:ext cx="7330875" cy="3770630"/>
            <a:chOff x="0" y="0"/>
            <a:chExt cx="9774500" cy="502750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790575"/>
              <a:ext cx="9774500" cy="4236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TABELA DE FRETE : CONTROLADORIA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inclusão no pedido de VENDA.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respeitar R$ &amp; DESTINO, responsabilidade vendedor.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Tabela de frete, revisão c/ novos destinos.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5) preço : TRUCK &amp; CARRETA.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6) FLEXIVEIS : fracionado, continua a politica atual, solicitação a logística.</a:t>
              </a: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9774500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política comercial :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610504" y="8659495"/>
            <a:ext cx="7092823" cy="1627505"/>
            <a:chOff x="0" y="0"/>
            <a:chExt cx="9457097" cy="217000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600075"/>
              <a:ext cx="9457097" cy="1569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frete + T.D ( R$ ) até 300 kg do destino principal.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9525"/>
              <a:ext cx="9457097" cy="530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600" spc="78">
                  <a:solidFill>
                    <a:srgbClr val="1836B2"/>
                  </a:solidFill>
                  <a:latin typeface="Fira Sans Semi-Bold"/>
                </a:rPr>
                <a:t>TAXA DE DESLOCAMENTO :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2102" y="2642588"/>
            <a:ext cx="8096643" cy="2240580"/>
          </a:xfrm>
          <a:custGeom>
            <a:avLst/>
            <a:gdLst/>
            <a:ahLst/>
            <a:cxnLst/>
            <a:rect r="r" b="b" t="t" l="l"/>
            <a:pathLst>
              <a:path h="2240580" w="8096643">
                <a:moveTo>
                  <a:pt x="0" y="0"/>
                </a:moveTo>
                <a:lnTo>
                  <a:pt x="8096643" y="0"/>
                </a:lnTo>
                <a:lnTo>
                  <a:pt x="8096643" y="2240581"/>
                </a:lnTo>
                <a:lnTo>
                  <a:pt x="0" y="2240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83398" y="5321862"/>
            <a:ext cx="10244988" cy="1552641"/>
          </a:xfrm>
          <a:custGeom>
            <a:avLst/>
            <a:gdLst/>
            <a:ahLst/>
            <a:cxnLst/>
            <a:rect r="r" b="b" t="t" l="l"/>
            <a:pathLst>
              <a:path h="1552641" w="10244988">
                <a:moveTo>
                  <a:pt x="0" y="0"/>
                </a:moveTo>
                <a:lnTo>
                  <a:pt x="10244988" y="0"/>
                </a:lnTo>
                <a:lnTo>
                  <a:pt x="10244988" y="1552642"/>
                </a:lnTo>
                <a:lnTo>
                  <a:pt x="0" y="15526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48433" y="7312654"/>
            <a:ext cx="10779953" cy="1584151"/>
          </a:xfrm>
          <a:custGeom>
            <a:avLst/>
            <a:gdLst/>
            <a:ahLst/>
            <a:cxnLst/>
            <a:rect r="r" b="b" t="t" l="l"/>
            <a:pathLst>
              <a:path h="1584151" w="10779953">
                <a:moveTo>
                  <a:pt x="0" y="0"/>
                </a:moveTo>
                <a:lnTo>
                  <a:pt x="10779953" y="0"/>
                </a:lnTo>
                <a:lnTo>
                  <a:pt x="10779953" y="1584150"/>
                </a:lnTo>
                <a:lnTo>
                  <a:pt x="0" y="1584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181241" y="855608"/>
            <a:ext cx="12078059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POLÍTICA COMERCIAL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9653" y="7830820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9672299" y="3217857"/>
            <a:ext cx="6543083" cy="1665855"/>
            <a:chOff x="0" y="0"/>
            <a:chExt cx="8724111" cy="222114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505114"/>
              <a:ext cx="8724111" cy="17160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1) tabela por GRUPO DE EMBALAGEM ( ex.: 1 lt; 5 lts )</a:t>
              </a:r>
            </a:p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2) + agilidade na revisão da tabela de preço, reajuste ( + ou - ).</a:t>
              </a:r>
            </a:p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3) facilita a campanha de desconto.</a:t>
              </a:r>
            </a:p>
            <a:p>
              <a:pPr>
                <a:lnSpc>
                  <a:spcPts val="2086"/>
                </a:lnSpc>
              </a:pPr>
            </a:p>
            <a:p>
              <a:pPr>
                <a:lnSpc>
                  <a:spcPts val="2086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0"/>
              <a:ext cx="8724111" cy="4609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21"/>
                </a:lnSpc>
              </a:pPr>
              <a:r>
                <a:rPr lang="en-US" sz="2268" spc="68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44917" y="6098183"/>
            <a:ext cx="6543083" cy="1925116"/>
            <a:chOff x="0" y="0"/>
            <a:chExt cx="8724111" cy="256682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05114"/>
              <a:ext cx="8724111" cy="2061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1) + alinhamento ao perfil do cliente.</a:t>
              </a:r>
            </a:p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2) + competitivo.</a:t>
              </a:r>
            </a:p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3) + participação em grande volumes.</a:t>
              </a:r>
            </a:p>
            <a:p>
              <a:pPr>
                <a:lnSpc>
                  <a:spcPts val="2086"/>
                </a:lnSpc>
              </a:pPr>
              <a:r>
                <a:rPr lang="en-US" sz="1490" spc="7">
                  <a:solidFill>
                    <a:srgbClr val="000000"/>
                  </a:solidFill>
                  <a:latin typeface="Fira Sans Light"/>
                </a:rPr>
                <a:t>4) + agrega valor, R$/kg. escalonamento de preço.</a:t>
              </a:r>
            </a:p>
            <a:p>
              <a:pPr>
                <a:lnSpc>
                  <a:spcPts val="2086"/>
                </a:lnSpc>
              </a:pPr>
            </a:p>
            <a:p>
              <a:pPr>
                <a:lnSpc>
                  <a:spcPts val="2086"/>
                </a:lnSpc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0"/>
              <a:ext cx="8724111" cy="4609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21"/>
                </a:lnSpc>
              </a:pPr>
              <a:r>
                <a:rPr lang="en-US" sz="2268" spc="68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6722" y="5879661"/>
            <a:ext cx="6747278" cy="4572391"/>
          </a:xfrm>
          <a:custGeom>
            <a:avLst/>
            <a:gdLst/>
            <a:ahLst/>
            <a:cxnLst/>
            <a:rect r="r" b="b" t="t" l="l"/>
            <a:pathLst>
              <a:path h="4572391" w="6747278">
                <a:moveTo>
                  <a:pt x="0" y="0"/>
                </a:moveTo>
                <a:lnTo>
                  <a:pt x="6747278" y="0"/>
                </a:lnTo>
                <a:lnTo>
                  <a:pt x="6747278" y="4572390"/>
                </a:lnTo>
                <a:lnTo>
                  <a:pt x="0" y="457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46" t="0" r="-1246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8106" y="2177596"/>
            <a:ext cx="9330036" cy="3641988"/>
          </a:xfrm>
          <a:custGeom>
            <a:avLst/>
            <a:gdLst/>
            <a:ahLst/>
            <a:cxnLst/>
            <a:rect r="r" b="b" t="t" l="l"/>
            <a:pathLst>
              <a:path h="3641988" w="9330036">
                <a:moveTo>
                  <a:pt x="0" y="0"/>
                </a:moveTo>
                <a:lnTo>
                  <a:pt x="9330036" y="0"/>
                </a:lnTo>
                <a:lnTo>
                  <a:pt x="9330036" y="3641988"/>
                </a:lnTo>
                <a:lnTo>
                  <a:pt x="0" y="36419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886227" y="716516"/>
            <a:ext cx="12078059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1836B2"/>
                </a:solidFill>
                <a:latin typeface="Fira Sans Semi-Bold"/>
              </a:rPr>
              <a:t>REGRA COMERCIAL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20900" y="8166894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1386791" y="5841561"/>
            <a:ext cx="6331222" cy="1757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1) PROPOSTA : emissão conforme PERFIL de quantidade.</a:t>
            </a:r>
          </a:p>
          <a:p>
            <a:pPr>
              <a:lnSpc>
                <a:spcPts val="2019"/>
              </a:lnSpc>
            </a:pPr>
          </a:p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2) PEDIDO : gerar diversos pedidos vinculado a proposta.</a:t>
            </a:r>
          </a:p>
          <a:p>
            <a:pPr>
              <a:lnSpc>
                <a:spcPts val="2019"/>
              </a:lnSpc>
            </a:pPr>
          </a:p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3) CONTEMPLA preço.</a:t>
            </a:r>
          </a:p>
          <a:p>
            <a:pPr>
              <a:lnSpc>
                <a:spcPts val="2019"/>
              </a:lnSpc>
            </a:pPr>
          </a:p>
          <a:p>
            <a:pPr>
              <a:lnSpc>
                <a:spcPts val="201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1386791" y="4717611"/>
            <a:ext cx="709282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105">
                <a:solidFill>
                  <a:srgbClr val="1836B2"/>
                </a:solidFill>
                <a:latin typeface="Fira Sans Semi-Bold"/>
              </a:rPr>
              <a:t>PORQUE É IMPORTANTE :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349817"/>
            <a:ext cx="10878082" cy="3315225"/>
          </a:xfrm>
          <a:custGeom>
            <a:avLst/>
            <a:gdLst/>
            <a:ahLst/>
            <a:cxnLst/>
            <a:rect r="r" b="b" t="t" l="l"/>
            <a:pathLst>
              <a:path h="3315225" w="10878082">
                <a:moveTo>
                  <a:pt x="0" y="0"/>
                </a:moveTo>
                <a:lnTo>
                  <a:pt x="10878082" y="0"/>
                </a:lnTo>
                <a:lnTo>
                  <a:pt x="10878082" y="3315225"/>
                </a:lnTo>
                <a:lnTo>
                  <a:pt x="0" y="3315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462860" y="5950792"/>
            <a:ext cx="12022494" cy="3779223"/>
          </a:xfrm>
          <a:custGeom>
            <a:avLst/>
            <a:gdLst/>
            <a:ahLst/>
            <a:cxnLst/>
            <a:rect r="r" b="b" t="t" l="l"/>
            <a:pathLst>
              <a:path h="3779223" w="12022494">
                <a:moveTo>
                  <a:pt x="0" y="0"/>
                </a:moveTo>
                <a:lnTo>
                  <a:pt x="12022493" y="0"/>
                </a:lnTo>
                <a:lnTo>
                  <a:pt x="12022493" y="3779223"/>
                </a:lnTo>
                <a:lnTo>
                  <a:pt x="0" y="37792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416472" y="555621"/>
            <a:ext cx="12078059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1836B2"/>
                </a:solidFill>
                <a:latin typeface="Fira Sans Semi-Bold"/>
              </a:rPr>
              <a:t>REGRA COMERCIAL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20900" y="8166894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2455501" y="3636837"/>
            <a:ext cx="6331222" cy="1506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019"/>
              </a:lnSpc>
            </a:pPr>
          </a:p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1) amarrar configuraçao de desconto no cliente, conforme PERFIL.</a:t>
            </a:r>
          </a:p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2) configuraçao obrigatório antes de emissão de proposta &amp; pedido.</a:t>
            </a:r>
          </a:p>
          <a:p>
            <a:pPr>
              <a:lnSpc>
                <a:spcPts val="2019"/>
              </a:lnSpc>
            </a:pPr>
            <a:r>
              <a:rPr lang="en-US" sz="1442" spc="7">
                <a:solidFill>
                  <a:srgbClr val="000000"/>
                </a:solidFill>
                <a:latin typeface="Fira Sans Light"/>
              </a:rPr>
              <a:t>3) sem RETRABALHO &amp; CANCELA.</a:t>
            </a:r>
          </a:p>
          <a:p>
            <a:pPr>
              <a:lnSpc>
                <a:spcPts val="2019"/>
              </a:lnSpc>
            </a:pPr>
          </a:p>
          <a:p>
            <a:pPr>
              <a:lnSpc>
                <a:spcPts val="201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2455501" y="2631154"/>
            <a:ext cx="709282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spc="105">
                <a:solidFill>
                  <a:srgbClr val="1836B2"/>
                </a:solidFill>
                <a:latin typeface="Fira Sans Semi-Bold"/>
              </a:rPr>
              <a:t>PORQUE É IMPORTANTE :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81241" y="855608"/>
            <a:ext cx="12078059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POLÍTICA COMERCIAL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319653" y="2811145"/>
            <a:ext cx="15648694" cy="5408930"/>
            <a:chOff x="0" y="0"/>
            <a:chExt cx="20864926" cy="7211906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6708775"/>
              <a:ext cx="20864926" cy="503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0"/>
              <a:ext cx="20864926" cy="6629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199"/>
                </a:lnSpc>
              </a:pPr>
              <a:r>
                <a:rPr lang="en-US" sz="5999" spc="179">
                  <a:solidFill>
                    <a:srgbClr val="1836B2"/>
                  </a:solidFill>
                  <a:latin typeface="Fira Sans Semi-Bold"/>
                </a:rPr>
                <a:t>INÍCIO : </a:t>
              </a:r>
              <a:r>
                <a:rPr lang="en-US" sz="5999" spc="179">
                  <a:solidFill>
                    <a:srgbClr val="1836B2"/>
                  </a:solidFill>
                  <a:latin typeface="Fira Sans Semi-Bold"/>
                </a:rPr>
                <a:t>Segunda feira, dia 06.05.24.</a:t>
              </a:r>
            </a:p>
            <a:p>
              <a:pPr>
                <a:lnSpc>
                  <a:spcPts val="4799"/>
                </a:lnSpc>
              </a:pP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1) CONTROLADORIA, finalizando TABELA.</a:t>
              </a:r>
            </a:p>
            <a:p>
              <a:pPr>
                <a:lnSpc>
                  <a:spcPts val="4799"/>
                </a:lnSpc>
              </a:pP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2) ENGENHARIA, treinamento interno.</a:t>
              </a:r>
            </a:p>
            <a:p>
              <a:pPr>
                <a:lnSpc>
                  <a:spcPts val="4799"/>
                </a:lnSpc>
              </a:pPr>
              <a:r>
                <a:rPr lang="en-US" sz="3999" spc="119">
                  <a:solidFill>
                    <a:srgbClr val="1836B2"/>
                  </a:solidFill>
                  <a:latin typeface="Fira Sans Semi-Bold"/>
                </a:rPr>
                <a:t>       </a:t>
              </a:r>
            </a:p>
            <a:p>
              <a:pPr>
                <a:lnSpc>
                  <a:spcPts val="4200"/>
                </a:lnSpc>
              </a:pPr>
            </a:p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FF3131"/>
                  </a:solidFill>
                  <a:latin typeface="Fira Sans Semi-Bold"/>
                </a:rPr>
                <a:t>até a data segue o atual modelo.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00866" y="1505509"/>
            <a:ext cx="9662219" cy="8025325"/>
          </a:xfrm>
          <a:custGeom>
            <a:avLst/>
            <a:gdLst/>
            <a:ahLst/>
            <a:cxnLst/>
            <a:rect r="r" b="b" t="t" l="l"/>
            <a:pathLst>
              <a:path h="8025325" w="9662219">
                <a:moveTo>
                  <a:pt x="0" y="0"/>
                </a:moveTo>
                <a:lnTo>
                  <a:pt x="9662219" y="0"/>
                </a:lnTo>
                <a:lnTo>
                  <a:pt x="9662219" y="8025326"/>
                </a:lnTo>
                <a:lnTo>
                  <a:pt x="0" y="80253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19653" y="7830820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405447" y="0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2" y="0"/>
                </a:lnTo>
                <a:lnTo>
                  <a:pt x="2784532" y="1757735"/>
                </a:lnTo>
                <a:lnTo>
                  <a:pt x="0" y="17577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0273640" cy="10287000"/>
          </a:xfrm>
          <a:custGeom>
            <a:avLst/>
            <a:gdLst/>
            <a:ahLst/>
            <a:cxnLst/>
            <a:rect r="r" b="b" t="t" l="l"/>
            <a:pathLst>
              <a:path h="10287000" w="10273640">
                <a:moveTo>
                  <a:pt x="0" y="0"/>
                </a:moveTo>
                <a:lnTo>
                  <a:pt x="10273640" y="0"/>
                </a:lnTo>
                <a:lnTo>
                  <a:pt x="102736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19653" y="8430895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0554492" y="2448865"/>
            <a:ext cx="7733508" cy="5351780"/>
            <a:chOff x="0" y="0"/>
            <a:chExt cx="10311344" cy="713570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6632575"/>
              <a:ext cx="10311344" cy="503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0311344" cy="6562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39"/>
                </a:lnSpc>
              </a:pPr>
              <a:r>
                <a:rPr lang="en-US" sz="4699" spc="140">
                  <a:solidFill>
                    <a:srgbClr val="1836B2"/>
                  </a:solidFill>
                  <a:latin typeface="Fira Sans Semi-Bold"/>
                </a:rPr>
                <a:t>TREINAMENTO : 29.04.24</a:t>
              </a:r>
            </a:p>
            <a:p>
              <a:pPr>
                <a:lnSpc>
                  <a:spcPts val="4200"/>
                </a:lnSpc>
              </a:pPr>
            </a:p>
            <a:p>
              <a:pPr algn="ctr"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NOVO PORTFÓLIO</a:t>
              </a:r>
            </a:p>
            <a:p>
              <a:pPr>
                <a:lnSpc>
                  <a:spcPts val="4200"/>
                </a:lnSpc>
              </a:pPr>
            </a:p>
            <a:p>
              <a:pPr algn="ctr"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POLÍTICA COMERCIAL </a:t>
              </a:r>
            </a:p>
            <a:p>
              <a:pPr algn="ctr">
                <a:lnSpc>
                  <a:spcPts val="3720"/>
                </a:lnSpc>
              </a:pPr>
              <a:r>
                <a:rPr lang="en-US" sz="3100" spc="93">
                  <a:solidFill>
                    <a:srgbClr val="1836B2"/>
                  </a:solidFill>
                  <a:latin typeface="Fira Sans Semi-Bold"/>
                </a:rPr>
                <a:t>   ( novas regras )</a:t>
              </a:r>
            </a:p>
            <a:p>
              <a:pPr>
                <a:lnSpc>
                  <a:spcPts val="4200"/>
                </a:lnSpc>
              </a:pPr>
            </a:p>
            <a:p>
              <a:pPr algn="ctr"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</a:t>
              </a:r>
            </a:p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278896"/>
            <a:ext cx="9609791" cy="2502550"/>
          </a:xfrm>
          <a:custGeom>
            <a:avLst/>
            <a:gdLst/>
            <a:ahLst/>
            <a:cxnLst/>
            <a:rect r="r" b="b" t="t" l="l"/>
            <a:pathLst>
              <a:path h="2502550" w="9609791">
                <a:moveTo>
                  <a:pt x="0" y="0"/>
                </a:moveTo>
                <a:lnTo>
                  <a:pt x="9609791" y="0"/>
                </a:lnTo>
                <a:lnTo>
                  <a:pt x="9609791" y="2502549"/>
                </a:lnTo>
                <a:lnTo>
                  <a:pt x="0" y="2502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27153" y="4990995"/>
            <a:ext cx="10119127" cy="2196473"/>
          </a:xfrm>
          <a:custGeom>
            <a:avLst/>
            <a:gdLst/>
            <a:ahLst/>
            <a:cxnLst/>
            <a:rect r="r" b="b" t="t" l="l"/>
            <a:pathLst>
              <a:path h="2196473" w="10119127">
                <a:moveTo>
                  <a:pt x="0" y="0"/>
                </a:moveTo>
                <a:lnTo>
                  <a:pt x="10119127" y="0"/>
                </a:lnTo>
                <a:lnTo>
                  <a:pt x="10119127" y="2196473"/>
                </a:lnTo>
                <a:lnTo>
                  <a:pt x="0" y="21964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772" r="0" b="-772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181241" y="836558"/>
            <a:ext cx="12078059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1836B2"/>
                </a:solidFill>
                <a:latin typeface="Fira Sans Semi-Bold"/>
              </a:rPr>
              <a:t>INDICE DE CONVERSÃO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19653" y="7830820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839856" y="7481036"/>
            <a:ext cx="9342540" cy="3118962"/>
            <a:chOff x="0" y="0"/>
            <a:chExt cx="12456720" cy="415861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28002"/>
              <a:ext cx="12456720" cy="34306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1) proposta Vs pedido emitido.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2) auxilia no direcionamento da venda, durante TRIMESTRE.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3) possibilita ajuste de conduta.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4) orienta no PLANEJAMENTO do FUNIL DE VENDAS.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5) orienta no PLANEJAMENTO do CALENDARIO DA SEMANA.</a:t>
              </a:r>
            </a:p>
            <a:p>
              <a:pPr>
                <a:lnSpc>
                  <a:spcPts val="2979"/>
                </a:lnSpc>
              </a:pPr>
            </a:p>
            <a:p>
              <a:pPr>
                <a:lnSpc>
                  <a:spcPts val="2979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0"/>
              <a:ext cx="12456720" cy="658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886"/>
                </a:lnSpc>
              </a:pPr>
              <a:r>
                <a:rPr lang="en-US" sz="3238" spc="97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182396" y="3142376"/>
            <a:ext cx="6925849" cy="574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>
                <a:solidFill>
                  <a:srgbClr val="1836B2"/>
                </a:solidFill>
                <a:latin typeface="Fira Sans Semi-Bold"/>
              </a:rPr>
              <a:t>PARAMETRIZAÇÃO : RVEN292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702161" y="7605430"/>
            <a:ext cx="9342540" cy="2385036"/>
            <a:chOff x="0" y="0"/>
            <a:chExt cx="12456720" cy="3180048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728002"/>
              <a:ext cx="12456720" cy="24520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1) Meta TRIMESTRE : 150 toneladas.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2) PROPOSTA para período : 300 toneladas.</a:t>
              </a:r>
            </a:p>
            <a:p>
              <a:pPr>
                <a:lnSpc>
                  <a:spcPts val="2979"/>
                </a:lnSpc>
              </a:pP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EA2528"/>
                  </a:solidFill>
                  <a:latin typeface="Fira Sans Light"/>
                </a:rPr>
                <a:t>Toda Sexta Feira, envio do RVEN 292, PROPOSTA &amp; PEDIDO.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EA2528"/>
                  </a:solidFill>
                  <a:latin typeface="Fira Sans Light"/>
                </a:rPr>
                <a:t>parecer do vendedor junto ao email.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0"/>
              <a:ext cx="12456720" cy="658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886"/>
                </a:lnSpc>
              </a:pPr>
              <a:r>
                <a:rPr lang="en-US" sz="3238" spc="97">
                  <a:solidFill>
                    <a:srgbClr val="1836B2"/>
                  </a:solidFill>
                  <a:latin typeface="Fira Sans Semi-Bold"/>
                </a:rPr>
                <a:t>EX.: IC = 50%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0813" y="2266553"/>
            <a:ext cx="9804514" cy="5782707"/>
          </a:xfrm>
          <a:custGeom>
            <a:avLst/>
            <a:gdLst/>
            <a:ahLst/>
            <a:cxnLst/>
            <a:rect r="r" b="b" t="t" l="l"/>
            <a:pathLst>
              <a:path h="5782707" w="9804514">
                <a:moveTo>
                  <a:pt x="0" y="0"/>
                </a:moveTo>
                <a:lnTo>
                  <a:pt x="9804514" y="0"/>
                </a:lnTo>
                <a:lnTo>
                  <a:pt x="9804514" y="5782707"/>
                </a:lnTo>
                <a:lnTo>
                  <a:pt x="0" y="5782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413511" y="813030"/>
            <a:ext cx="12078059" cy="86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PEDIDO DE VENDA ( pdf 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19653" y="7830820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824040" y="4588141"/>
            <a:ext cx="9342540" cy="2748776"/>
            <a:chOff x="0" y="0"/>
            <a:chExt cx="12456720" cy="366503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28002"/>
              <a:ext cx="12456720" cy="29370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1) evita desgaste no relacionamento comercial.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2) documento para eventual discusão de fornecimento.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3) banco de dados da INFO no SERVIDOR da Magno.</a:t>
              </a:r>
            </a:p>
            <a:p>
              <a:pPr>
                <a:lnSpc>
                  <a:spcPts val="2979"/>
                </a:lnSpc>
              </a:pPr>
              <a:r>
                <a:rPr lang="en-US" sz="2128" spc="10">
                  <a:solidFill>
                    <a:srgbClr val="000000"/>
                  </a:solidFill>
                  <a:latin typeface="Fira Sans Light"/>
                </a:rPr>
                <a:t>4) elimina DEVOLUÇÃO.</a:t>
              </a:r>
            </a:p>
            <a:p>
              <a:pPr>
                <a:lnSpc>
                  <a:spcPts val="2979"/>
                </a:lnSpc>
              </a:pPr>
            </a:p>
            <a:p>
              <a:pPr>
                <a:lnSpc>
                  <a:spcPts val="2979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0"/>
              <a:ext cx="12456720" cy="658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886"/>
                </a:lnSpc>
              </a:pPr>
              <a:r>
                <a:rPr lang="en-US" sz="3238" spc="97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824040" y="2374023"/>
            <a:ext cx="9342540" cy="1518691"/>
            <a:chOff x="0" y="0"/>
            <a:chExt cx="12456720" cy="202492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555794"/>
              <a:ext cx="12456720" cy="4691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79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0"/>
              <a:ext cx="12456720" cy="1485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99"/>
                </a:lnSpc>
              </a:pPr>
              <a:r>
                <a:rPr lang="en-US" sz="2499" spc="74">
                  <a:solidFill>
                    <a:srgbClr val="1836B2"/>
                  </a:solidFill>
                  <a:latin typeface="Fira Sans Semi-Bold"/>
                </a:rPr>
                <a:t>FORMALIZA VIA EMAIL.</a:t>
              </a:r>
            </a:p>
            <a:p>
              <a:pPr>
                <a:lnSpc>
                  <a:spcPts val="2999"/>
                </a:lnSpc>
              </a:pPr>
              <a:r>
                <a:rPr lang="en-US" sz="2499" spc="74">
                  <a:solidFill>
                    <a:srgbClr val="1836B2"/>
                  </a:solidFill>
                  <a:latin typeface="Fira Sans Semi-Bold"/>
                </a:rPr>
                <a:t>"DE ACORDO" DO CLIENTE.</a:t>
              </a:r>
            </a:p>
            <a:p>
              <a:pPr>
                <a:lnSpc>
                  <a:spcPts val="2999"/>
                </a:lnSpc>
              </a:pPr>
              <a:r>
                <a:rPr lang="en-US" sz="2499" spc="74">
                  <a:solidFill>
                    <a:srgbClr val="1836B2"/>
                  </a:solidFill>
                  <a:latin typeface="Fira Sans Semi-Bold"/>
                </a:rPr>
                <a:t>ANEXA DOCUMENTO, ETP E ARTE.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8592127" cy="10287000"/>
          </a:xfrm>
          <a:custGeom>
            <a:avLst/>
            <a:gdLst/>
            <a:ahLst/>
            <a:cxnLst/>
            <a:rect r="r" b="b" t="t" l="l"/>
            <a:pathLst>
              <a:path h="10287000" w="8592127">
                <a:moveTo>
                  <a:pt x="0" y="0"/>
                </a:moveTo>
                <a:lnTo>
                  <a:pt x="8592127" y="0"/>
                </a:lnTo>
                <a:lnTo>
                  <a:pt x="85921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422" t="0" r="-730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703458" y="5810695"/>
            <a:ext cx="9341250" cy="746971"/>
          </a:xfrm>
          <a:custGeom>
            <a:avLst/>
            <a:gdLst/>
            <a:ahLst/>
            <a:cxnLst/>
            <a:rect r="r" b="b" t="t" l="l"/>
            <a:pathLst>
              <a:path h="746971" w="9341250">
                <a:moveTo>
                  <a:pt x="0" y="0"/>
                </a:moveTo>
                <a:lnTo>
                  <a:pt x="9341250" y="0"/>
                </a:lnTo>
                <a:lnTo>
                  <a:pt x="9341250" y="746971"/>
                </a:lnTo>
                <a:lnTo>
                  <a:pt x="0" y="74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923" t="0" r="0" b="-196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03458" y="2647326"/>
            <a:ext cx="9341250" cy="752949"/>
          </a:xfrm>
          <a:custGeom>
            <a:avLst/>
            <a:gdLst/>
            <a:ahLst/>
            <a:cxnLst/>
            <a:rect r="r" b="b" t="t" l="l"/>
            <a:pathLst>
              <a:path h="752949" w="9341250">
                <a:moveTo>
                  <a:pt x="0" y="0"/>
                </a:moveTo>
                <a:lnTo>
                  <a:pt x="9341250" y="0"/>
                </a:lnTo>
                <a:lnTo>
                  <a:pt x="9341250" y="752948"/>
                </a:lnTo>
                <a:lnTo>
                  <a:pt x="0" y="752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606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55127" y="4266178"/>
            <a:ext cx="9391587" cy="734892"/>
          </a:xfrm>
          <a:custGeom>
            <a:avLst/>
            <a:gdLst/>
            <a:ahLst/>
            <a:cxnLst/>
            <a:rect r="r" b="b" t="t" l="l"/>
            <a:pathLst>
              <a:path h="734892" w="9391587">
                <a:moveTo>
                  <a:pt x="0" y="0"/>
                </a:moveTo>
                <a:lnTo>
                  <a:pt x="9391587" y="0"/>
                </a:lnTo>
                <a:lnTo>
                  <a:pt x="9391587" y="734892"/>
                </a:lnTo>
                <a:lnTo>
                  <a:pt x="0" y="734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164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751943" y="2212227"/>
            <a:ext cx="1543990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PERFIL 4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8806129" y="3920497"/>
            <a:ext cx="1852057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PERFIL 5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8751943" y="5447553"/>
            <a:ext cx="3196351" cy="691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1836B2"/>
                </a:solidFill>
                <a:latin typeface="Fira Sans Semi-Bold"/>
              </a:rPr>
              <a:t>PERFIL 6</a:t>
            </a:r>
          </a:p>
          <a:p>
            <a:pPr>
              <a:lnSpc>
                <a:spcPts val="2721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8153147" y="8869996"/>
            <a:ext cx="15648694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229718" y="2754046"/>
            <a:ext cx="11021813" cy="260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00"/>
              </a:lnSpc>
            </a:pPr>
          </a:p>
        </p:txBody>
      </p:sp>
      <p:grpSp>
        <p:nvGrpSpPr>
          <p:cNvPr name="Group 11" id="11"/>
          <p:cNvGrpSpPr/>
          <p:nvPr/>
        </p:nvGrpSpPr>
        <p:grpSpPr>
          <a:xfrm rot="0">
            <a:off x="9732158" y="867053"/>
            <a:ext cx="7197868" cy="942257"/>
            <a:chOff x="0" y="0"/>
            <a:chExt cx="9597158" cy="125634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21058"/>
              <a:ext cx="9597158" cy="3352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100"/>
                </a:lnSpc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0"/>
              <a:ext cx="9597158" cy="876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177"/>
                </a:lnSpc>
              </a:pPr>
              <a:r>
                <a:rPr lang="en-US" sz="4314" spc="129">
                  <a:solidFill>
                    <a:srgbClr val="1836B2"/>
                  </a:solidFill>
                  <a:latin typeface="Fira Sans Bold"/>
                </a:rPr>
                <a:t>ECOMAG ( CAMPANHA Q2 )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8703458" y="7197693"/>
            <a:ext cx="430259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21"/>
              </a:lnSpc>
            </a:pPr>
            <a:r>
              <a:rPr lang="en-US" sz="2268" spc="68">
                <a:solidFill>
                  <a:srgbClr val="EA2528"/>
                </a:solidFill>
                <a:latin typeface="Fira Sans Bold"/>
              </a:rPr>
              <a:t>Até 30 Junho.24 ( -10% )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191235"/>
            <a:ext cx="8053379" cy="8095765"/>
          </a:xfrm>
          <a:custGeom>
            <a:avLst/>
            <a:gdLst/>
            <a:ahLst/>
            <a:cxnLst/>
            <a:rect r="r" b="b" t="t" l="l"/>
            <a:pathLst>
              <a:path h="8095765" w="8053379">
                <a:moveTo>
                  <a:pt x="0" y="0"/>
                </a:moveTo>
                <a:lnTo>
                  <a:pt x="8053379" y="0"/>
                </a:lnTo>
                <a:lnTo>
                  <a:pt x="8053379" y="8095765"/>
                </a:lnTo>
                <a:lnTo>
                  <a:pt x="0" y="80957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185031" y="720567"/>
            <a:ext cx="9907487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7000">
                <a:solidFill>
                  <a:srgbClr val="1836B2"/>
                </a:solidFill>
                <a:latin typeface="Fira Sans Semi-Bold"/>
              </a:rPr>
              <a:t>TIME DE VENDAS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624097" y="3801587"/>
            <a:ext cx="9585368" cy="6570980"/>
            <a:chOff x="0" y="0"/>
            <a:chExt cx="12780491" cy="876130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90575"/>
              <a:ext cx="12780491" cy="7970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NÃO SIGNIFICA PREÇO BAIXO.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portfólio, ampliado itens de atuação.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até 8 cores.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saco 4 SOLDAS + FLOW PACK.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PREÇO vs PERFIL, + competitivo.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ECOMAG, linha completa 1 lt a 25 lts ( campanha (-) 10%, Q2 ).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PREÇO por quantidade, viabilidade de carga fechada MISTA.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índice de CONVERSÃO ( proposta Vs pedidos ).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planejamento, FUNIL DE VENDAS.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planejamento, CALENDÁRIO DA SEMANA, execução.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TABELA DE FRETE, definida por sub região + agilidade na cotação.</a:t>
              </a:r>
            </a:p>
            <a:p>
              <a:pPr marL="496574" indent="-248287" lvl="1">
                <a:lnSpc>
                  <a:spcPts val="3220"/>
                </a:lnSpc>
                <a:buFont typeface="Arial"/>
                <a:buChar char="•"/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TABELA DE FRETE, carga fechada, MISTA + COMPLEMENTO.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780491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8624097" y="2291843"/>
            <a:ext cx="6900883" cy="942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46"/>
              </a:lnSpc>
            </a:pPr>
            <a:r>
              <a:rPr lang="en-US" sz="6588">
                <a:solidFill>
                  <a:srgbClr val="1836B2"/>
                </a:solidFill>
                <a:latin typeface="Fira Sans Semi-Bold"/>
              </a:rPr>
              <a:t>perfil AGRESSIVO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54799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453963"/>
            <a:ext cx="7576273" cy="7576273"/>
          </a:xfrm>
          <a:custGeom>
            <a:avLst/>
            <a:gdLst/>
            <a:ahLst/>
            <a:cxnLst/>
            <a:rect r="r" b="b" t="t" l="l"/>
            <a:pathLst>
              <a:path h="7576273" w="7576273">
                <a:moveTo>
                  <a:pt x="0" y="0"/>
                </a:moveTo>
                <a:lnTo>
                  <a:pt x="7576273" y="0"/>
                </a:lnTo>
                <a:lnTo>
                  <a:pt x="7576273" y="7576272"/>
                </a:lnTo>
                <a:lnTo>
                  <a:pt x="0" y="75762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60428" y="1076325"/>
            <a:ext cx="10103627" cy="1704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       PORTFÓLIO </a:t>
            </a:r>
          </a:p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NOVOS PRODUTOS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60428" y="4112350"/>
            <a:ext cx="7330875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99"/>
              </a:lnSpc>
            </a:pPr>
            <a:r>
              <a:rPr lang="en-US" sz="4499" spc="134">
                <a:solidFill>
                  <a:srgbClr val="FF3131"/>
                </a:solidFill>
                <a:latin typeface="Fira Sans Semi-Bold"/>
              </a:rPr>
              <a:t>IMPRESSÃO ATÉ 8 CORES.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60428" y="5529538"/>
            <a:ext cx="7092823" cy="2570480"/>
            <a:chOff x="0" y="0"/>
            <a:chExt cx="9457097" cy="342730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90575"/>
              <a:ext cx="9457097" cy="2636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amplia atuação.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oportunidade.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+ saco ( frente/verso ).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314894"/>
            <a:ext cx="4807589" cy="6693439"/>
          </a:xfrm>
          <a:custGeom>
            <a:avLst/>
            <a:gdLst/>
            <a:ahLst/>
            <a:cxnLst/>
            <a:rect r="r" b="b" t="t" l="l"/>
            <a:pathLst>
              <a:path h="6693439" w="4807589">
                <a:moveTo>
                  <a:pt x="0" y="0"/>
                </a:moveTo>
                <a:lnTo>
                  <a:pt x="4807589" y="0"/>
                </a:lnTo>
                <a:lnTo>
                  <a:pt x="4807589" y="6693439"/>
                </a:lnTo>
                <a:lnTo>
                  <a:pt x="0" y="66934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06716" y="3759590"/>
            <a:ext cx="6074567" cy="6016530"/>
          </a:xfrm>
          <a:custGeom>
            <a:avLst/>
            <a:gdLst/>
            <a:ahLst/>
            <a:cxnLst/>
            <a:rect r="r" b="b" t="t" l="l"/>
            <a:pathLst>
              <a:path h="6016530" w="6074567">
                <a:moveTo>
                  <a:pt x="0" y="0"/>
                </a:moveTo>
                <a:lnTo>
                  <a:pt x="6074568" y="0"/>
                </a:lnTo>
                <a:lnTo>
                  <a:pt x="6074568" y="6016530"/>
                </a:lnTo>
                <a:lnTo>
                  <a:pt x="0" y="6016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047944" y="200021"/>
            <a:ext cx="10103627" cy="1704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       PORTFÓLIO </a:t>
            </a:r>
          </a:p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NOVOS PRODUTOS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78562" y="2289372"/>
            <a:ext cx="7330875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spc="105">
                <a:solidFill>
                  <a:srgbClr val="FF3131"/>
                </a:solidFill>
                <a:latin typeface="Fira Sans Semi-Bold"/>
              </a:rPr>
              <a:t>    NOVAS MEDIDAS </a:t>
            </a:r>
          </a:p>
          <a:p>
            <a:pPr algn="ctr">
              <a:lnSpc>
                <a:spcPts val="4200"/>
              </a:lnSpc>
            </a:pPr>
            <a:r>
              <a:rPr lang="en-US" sz="3500" spc="105">
                <a:solidFill>
                  <a:srgbClr val="FF3131"/>
                </a:solidFill>
                <a:latin typeface="Fira Sans Semi-Bold"/>
              </a:rPr>
              <a:t>PASSO FOTOCÉLULA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854072" y="3858260"/>
            <a:ext cx="7092823" cy="2570480"/>
            <a:chOff x="0" y="0"/>
            <a:chExt cx="9457097" cy="34273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90575"/>
              <a:ext cx="9457097" cy="2636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amplia atuação.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oportunidade.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+ saco ( frente/verso ).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3057" y="2745746"/>
            <a:ext cx="3592199" cy="5451816"/>
          </a:xfrm>
          <a:custGeom>
            <a:avLst/>
            <a:gdLst/>
            <a:ahLst/>
            <a:cxnLst/>
            <a:rect r="r" b="b" t="t" l="l"/>
            <a:pathLst>
              <a:path h="5451816" w="3592199">
                <a:moveTo>
                  <a:pt x="0" y="0"/>
                </a:moveTo>
                <a:lnTo>
                  <a:pt x="3592199" y="0"/>
                </a:lnTo>
                <a:lnTo>
                  <a:pt x="3592199" y="5451817"/>
                </a:lnTo>
                <a:lnTo>
                  <a:pt x="0" y="54518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83" t="0" r="-1183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16003" y="3972905"/>
            <a:ext cx="3229170" cy="4806031"/>
          </a:xfrm>
          <a:custGeom>
            <a:avLst/>
            <a:gdLst/>
            <a:ahLst/>
            <a:cxnLst/>
            <a:rect r="r" b="b" t="t" l="l"/>
            <a:pathLst>
              <a:path h="4806031" w="3229170">
                <a:moveTo>
                  <a:pt x="0" y="0"/>
                </a:moveTo>
                <a:lnTo>
                  <a:pt x="3229170" y="0"/>
                </a:lnTo>
                <a:lnTo>
                  <a:pt x="3229170" y="4806031"/>
                </a:lnTo>
                <a:lnTo>
                  <a:pt x="0" y="480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93725" y="473670"/>
            <a:ext cx="10103627" cy="1704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       PORTFÓLIO </a:t>
            </a:r>
          </a:p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NOVOS PRODUTOS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47944" y="3596668"/>
            <a:ext cx="733087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spc="149">
                <a:solidFill>
                  <a:srgbClr val="FF3131"/>
                </a:solidFill>
                <a:latin typeface="Fira Sans Semi-Bold"/>
              </a:rPr>
              <a:t>   SACO : 4 SOLDAS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144000" y="5471654"/>
            <a:ext cx="7092823" cy="3370580"/>
            <a:chOff x="0" y="0"/>
            <a:chExt cx="9457097" cy="44941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90575"/>
              <a:ext cx="9457097" cy="37035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amplia atuação.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oportunidade.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- concorrência.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+ agrega valor.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5) + combinação de estrutura ( laminado ).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456946"/>
            <a:ext cx="6363324" cy="4218497"/>
          </a:xfrm>
          <a:custGeom>
            <a:avLst/>
            <a:gdLst/>
            <a:ahLst/>
            <a:cxnLst/>
            <a:rect r="r" b="b" t="t" l="l"/>
            <a:pathLst>
              <a:path h="4218497" w="6363324">
                <a:moveTo>
                  <a:pt x="0" y="0"/>
                </a:moveTo>
                <a:lnTo>
                  <a:pt x="6363324" y="0"/>
                </a:lnTo>
                <a:lnTo>
                  <a:pt x="6363324" y="4218497"/>
                </a:lnTo>
                <a:lnTo>
                  <a:pt x="0" y="4218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71825" y="5482083"/>
            <a:ext cx="5976731" cy="4006095"/>
          </a:xfrm>
          <a:custGeom>
            <a:avLst/>
            <a:gdLst/>
            <a:ahLst/>
            <a:cxnLst/>
            <a:rect r="r" b="b" t="t" l="l"/>
            <a:pathLst>
              <a:path h="4006095" w="5976731">
                <a:moveTo>
                  <a:pt x="0" y="0"/>
                </a:moveTo>
                <a:lnTo>
                  <a:pt x="5976731" y="0"/>
                </a:lnTo>
                <a:lnTo>
                  <a:pt x="5976731" y="4006096"/>
                </a:lnTo>
                <a:lnTo>
                  <a:pt x="0" y="4006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93725" y="473670"/>
            <a:ext cx="10103627" cy="1704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       PORTFÓLIO </a:t>
            </a:r>
          </a:p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NOVOS PRODUTOS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57683" y="3008539"/>
            <a:ext cx="7330875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spc="149">
                <a:solidFill>
                  <a:srgbClr val="FF3131"/>
                </a:solidFill>
                <a:latin typeface="Fira Sans Semi-Bold"/>
              </a:rPr>
              <a:t>   SACO : flow pack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1818585" y="4309400"/>
            <a:ext cx="7092823" cy="3370580"/>
            <a:chOff x="0" y="0"/>
            <a:chExt cx="9457097" cy="44941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90575"/>
              <a:ext cx="9457097" cy="37035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amplia atuação.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oportunidade.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- concorrência.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+ agrega valor.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5) + inclui sanfona lateral ( impressão ).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178653"/>
            <a:ext cx="4996940" cy="3312668"/>
          </a:xfrm>
          <a:custGeom>
            <a:avLst/>
            <a:gdLst/>
            <a:ahLst/>
            <a:cxnLst/>
            <a:rect r="r" b="b" t="t" l="l"/>
            <a:pathLst>
              <a:path h="3312668" w="4996940">
                <a:moveTo>
                  <a:pt x="0" y="0"/>
                </a:moveTo>
                <a:lnTo>
                  <a:pt x="4996940" y="0"/>
                </a:lnTo>
                <a:lnTo>
                  <a:pt x="4996940" y="3312668"/>
                </a:lnTo>
                <a:lnTo>
                  <a:pt x="0" y="3312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52528" y="2462833"/>
            <a:ext cx="2451392" cy="3648450"/>
          </a:xfrm>
          <a:custGeom>
            <a:avLst/>
            <a:gdLst/>
            <a:ahLst/>
            <a:cxnLst/>
            <a:rect r="r" b="b" t="t" l="l"/>
            <a:pathLst>
              <a:path h="3648450" w="2451392">
                <a:moveTo>
                  <a:pt x="0" y="0"/>
                </a:moveTo>
                <a:lnTo>
                  <a:pt x="2451392" y="0"/>
                </a:lnTo>
                <a:lnTo>
                  <a:pt x="2451392" y="3648450"/>
                </a:lnTo>
                <a:lnTo>
                  <a:pt x="0" y="3648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0046" y="5605621"/>
            <a:ext cx="3813231" cy="3813231"/>
          </a:xfrm>
          <a:custGeom>
            <a:avLst/>
            <a:gdLst/>
            <a:ahLst/>
            <a:cxnLst/>
            <a:rect r="r" b="b" t="t" l="l"/>
            <a:pathLst>
              <a:path h="3813231" w="3813231">
                <a:moveTo>
                  <a:pt x="0" y="0"/>
                </a:moveTo>
                <a:lnTo>
                  <a:pt x="3813231" y="0"/>
                </a:lnTo>
                <a:lnTo>
                  <a:pt x="3813231" y="3813232"/>
                </a:lnTo>
                <a:lnTo>
                  <a:pt x="0" y="38132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16252" y="6274979"/>
            <a:ext cx="2754945" cy="3835615"/>
          </a:xfrm>
          <a:custGeom>
            <a:avLst/>
            <a:gdLst/>
            <a:ahLst/>
            <a:cxnLst/>
            <a:rect r="r" b="b" t="t" l="l"/>
            <a:pathLst>
              <a:path h="3835615" w="2754945">
                <a:moveTo>
                  <a:pt x="0" y="0"/>
                </a:moveTo>
                <a:lnTo>
                  <a:pt x="2754946" y="0"/>
                </a:lnTo>
                <a:lnTo>
                  <a:pt x="2754946" y="3835614"/>
                </a:lnTo>
                <a:lnTo>
                  <a:pt x="0" y="38356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412775" y="473670"/>
            <a:ext cx="10103627" cy="1704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       PORTFÓLIO </a:t>
            </a:r>
          </a:p>
          <a:p>
            <a:pPr>
              <a:lnSpc>
                <a:spcPts val="6600"/>
              </a:lnSpc>
            </a:pPr>
            <a:r>
              <a:rPr lang="en-US" sz="6000">
                <a:solidFill>
                  <a:srgbClr val="1836B2"/>
                </a:solidFill>
                <a:latin typeface="Fira Sans Semi-Bold"/>
              </a:rPr>
              <a:t>NOVOS PRODUTOS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857683" y="3008539"/>
            <a:ext cx="8941227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spc="149">
                <a:solidFill>
                  <a:srgbClr val="FF3131"/>
                </a:solidFill>
                <a:latin typeface="Fira Sans Semi-Bold"/>
              </a:rPr>
              <a:t>  desafio : gestão da venda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936211" y="4589689"/>
            <a:ext cx="7092823" cy="3770630"/>
            <a:chOff x="0" y="0"/>
            <a:chExt cx="9457097" cy="502750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790575"/>
              <a:ext cx="9457097" cy="4236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1) + maior tempo p/ criação de código.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2) + maior tempo p/ formação de preço.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3) + maior lead time.</a:t>
              </a:r>
            </a:p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4) + período inicial de consolidação do processo.</a:t>
              </a: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  <a:p>
              <a:pPr>
                <a:lnSpc>
                  <a:spcPts val="3220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27874" y="4494169"/>
            <a:ext cx="4267858" cy="5411820"/>
          </a:xfrm>
          <a:custGeom>
            <a:avLst/>
            <a:gdLst/>
            <a:ahLst/>
            <a:cxnLst/>
            <a:rect r="r" b="b" t="t" l="l"/>
            <a:pathLst>
              <a:path h="5411820" w="4267858">
                <a:moveTo>
                  <a:pt x="0" y="0"/>
                </a:moveTo>
                <a:lnTo>
                  <a:pt x="4267858" y="0"/>
                </a:lnTo>
                <a:lnTo>
                  <a:pt x="4267858" y="5411820"/>
                </a:lnTo>
                <a:lnTo>
                  <a:pt x="0" y="5411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4197" y="4942382"/>
            <a:ext cx="5533676" cy="4119666"/>
          </a:xfrm>
          <a:custGeom>
            <a:avLst/>
            <a:gdLst/>
            <a:ahLst/>
            <a:cxnLst/>
            <a:rect r="r" b="b" t="t" l="l"/>
            <a:pathLst>
              <a:path h="4119666" w="5533676">
                <a:moveTo>
                  <a:pt x="0" y="0"/>
                </a:moveTo>
                <a:lnTo>
                  <a:pt x="5533677" y="0"/>
                </a:lnTo>
                <a:lnTo>
                  <a:pt x="5533677" y="4119665"/>
                </a:lnTo>
                <a:lnTo>
                  <a:pt x="0" y="41196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527379"/>
            <a:ext cx="6014733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LEMBRETE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166477" y="1476457"/>
            <a:ext cx="7092823" cy="2686050"/>
            <a:chOff x="0" y="0"/>
            <a:chExt cx="9457097" cy="35814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71525"/>
              <a:ext cx="9457097" cy="2809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000000"/>
                  </a:solidFill>
                  <a:latin typeface="Fira Sans Light"/>
                </a:rPr>
                <a:t>No portfólio temos 2 situações distintas de embalagem :</a:t>
              </a:r>
            </a:p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000000"/>
                  </a:solidFill>
                  <a:latin typeface="Fira Sans Light"/>
                </a:rPr>
                <a:t>1) saco VALVULADO</a:t>
              </a:r>
            </a:p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000000"/>
                  </a:solidFill>
                  <a:latin typeface="Fira Sans Light"/>
                </a:rPr>
                <a:t>2) saco COM VÁLVULA.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NOMENCLATURA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7796" y="5143500"/>
            <a:ext cx="7092823" cy="1370330"/>
            <a:chOff x="0" y="0"/>
            <a:chExt cx="9457097" cy="182710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790575"/>
              <a:ext cx="9457097" cy="10365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esclarecer a abordagem junto ao cliente e internamente entre os departamentos da empresa.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194299" y="3870599"/>
            <a:ext cx="242664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</a:rPr>
              <a:t>PRODUTO 2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3870599"/>
            <a:ext cx="242664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</a:rPr>
              <a:t>PRODUTO 1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10727"/>
            <a:ext cx="2784531" cy="1757735"/>
          </a:xfrm>
          <a:custGeom>
            <a:avLst/>
            <a:gdLst/>
            <a:ahLst/>
            <a:cxnLst/>
            <a:rect r="r" b="b" t="t" l="l"/>
            <a:pathLst>
              <a:path h="1757735" w="2784531">
                <a:moveTo>
                  <a:pt x="0" y="0"/>
                </a:moveTo>
                <a:lnTo>
                  <a:pt x="2784531" y="0"/>
                </a:lnTo>
                <a:lnTo>
                  <a:pt x="2784531" y="1757736"/>
                </a:lnTo>
                <a:lnTo>
                  <a:pt x="0" y="1757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708" y="4121234"/>
            <a:ext cx="11271294" cy="5414677"/>
          </a:xfrm>
          <a:custGeom>
            <a:avLst/>
            <a:gdLst/>
            <a:ahLst/>
            <a:cxnLst/>
            <a:rect r="r" b="b" t="t" l="l"/>
            <a:pathLst>
              <a:path h="5414677" w="11271294">
                <a:moveTo>
                  <a:pt x="0" y="0"/>
                </a:moveTo>
                <a:lnTo>
                  <a:pt x="11271294" y="0"/>
                </a:lnTo>
                <a:lnTo>
                  <a:pt x="11271294" y="5414677"/>
                </a:lnTo>
                <a:lnTo>
                  <a:pt x="0" y="5414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8" r="0" b="-5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527379"/>
            <a:ext cx="6014733" cy="121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350"/>
              </a:lnSpc>
            </a:pPr>
            <a:r>
              <a:rPr lang="en-US" sz="8500">
                <a:solidFill>
                  <a:srgbClr val="1836B2"/>
                </a:solidFill>
                <a:latin typeface="Fira Sans Semi-Bold"/>
              </a:rPr>
              <a:t>LEMBRETE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346079" y="310727"/>
            <a:ext cx="7092823" cy="2152650"/>
            <a:chOff x="0" y="0"/>
            <a:chExt cx="9457097" cy="28702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71525"/>
              <a:ext cx="9457097" cy="2098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spc="15">
                  <a:solidFill>
                    <a:srgbClr val="000000"/>
                  </a:solidFill>
                  <a:latin typeface="Fira Sans Light"/>
                </a:rPr>
                <a:t>Abaixo os modelos de sacos valvulados.  As cotas definem as corretas medidas da embalagem.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SACO VALVULADO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475955" y="4317319"/>
            <a:ext cx="7092823" cy="2170430"/>
            <a:chOff x="0" y="0"/>
            <a:chExt cx="9457097" cy="289390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790575"/>
              <a:ext cx="9457097" cy="21033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</a:pPr>
              <a:r>
                <a:rPr lang="en-US" sz="2300" spc="11">
                  <a:solidFill>
                    <a:srgbClr val="000000"/>
                  </a:solidFill>
                  <a:latin typeface="Fira Sans Light"/>
                </a:rPr>
                <a:t>esclarecer a medida junto ao cliente. Mercado trata a medida APARENTE e falamos internamente da medida NOMINAL, o qual não é usual na VENDA. TABELA DE PREÇO c/ medida APARENTE.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945709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500" spc="105">
                  <a:solidFill>
                    <a:srgbClr val="1836B2"/>
                  </a:solidFill>
                  <a:latin typeface="Fira Sans Semi-Bold"/>
                </a:rPr>
                <a:t>PORQUE É IMPORTANTE :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DAGDs8Ny2Z8</dc:identifier>
  <dcterms:modified xsi:type="dcterms:W3CDTF">2011-08-01T06:04:30Z</dcterms:modified>
  <cp:revision>1</cp:revision>
  <dc:title>POLITICA COMERCIAL 29.04.24</dc:title>
</cp:coreProperties>
</file>